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8" r:id="rId5"/>
    <p:sldId id="277" r:id="rId6"/>
    <p:sldId id="278" r:id="rId7"/>
    <p:sldId id="279" r:id="rId8"/>
    <p:sldId id="285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EA2"/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0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s-agri-qstst1dc/extensions/DashboardCapPlan/catalogue_interventions.html?qlikTicket=CVVu9VYjbMhFzY_w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dirty="0"/>
              <a:t>Catalogue of CAP interventions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A way to CAP plans insights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600700" y="4933950"/>
            <a:ext cx="6417629" cy="1697136"/>
          </a:xfrm>
        </p:spPr>
        <p:txBody>
          <a:bodyPr wrap="square">
            <a:normAutofit fontScale="92500" lnSpcReduction="20000"/>
          </a:bodyPr>
          <a:lstStyle/>
          <a:p>
            <a:r>
              <a:rPr lang="en-IE" sz="1800" b="1" i="0" dirty="0"/>
              <a:t>GREX -</a:t>
            </a:r>
            <a:r>
              <a:rPr lang="en-US" sz="1800" dirty="0"/>
              <a:t>MONITORING AND EVALUATING THE CAP </a:t>
            </a:r>
          </a:p>
          <a:p>
            <a:r>
              <a:rPr lang="en-US" sz="1800" dirty="0"/>
              <a:t>11/07/2023</a:t>
            </a:r>
            <a:r>
              <a:rPr lang="en-IE" sz="1800" dirty="0"/>
              <a:t> </a:t>
            </a:r>
          </a:p>
          <a:p>
            <a:r>
              <a:rPr lang="en-IE" sz="1800" dirty="0"/>
              <a:t>Eduardo Serrano-Padial</a:t>
            </a:r>
          </a:p>
          <a:p>
            <a:r>
              <a:rPr lang="en-IE" sz="1800" dirty="0"/>
              <a:t>DG AGRI – A3 Policy performance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Catalogue of CAP interventions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542088-549E-89AB-E3CD-71A5EABA28B9}"/>
              </a:ext>
            </a:extLst>
          </p:cNvPr>
          <p:cNvSpPr txBox="1"/>
          <p:nvPr/>
        </p:nvSpPr>
        <p:spPr>
          <a:xfrm>
            <a:off x="475034" y="1434637"/>
            <a:ext cx="11174041" cy="5411811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IE" sz="1600" b="1" i="1" u="sng" dirty="0">
                <a:solidFill>
                  <a:schemeClr val="accent1"/>
                </a:solidFill>
              </a:rPr>
              <a:t>Why?: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To have an inventory of the CAP interventions in the same language (English) </a:t>
            </a:r>
            <a:r>
              <a:rPr lang="en-US" sz="1600" dirty="0"/>
              <a:t>to show all the interventions as planned and described by the Member States</a:t>
            </a:r>
            <a:r>
              <a:rPr lang="en-US" sz="1600" b="1" dirty="0"/>
              <a:t> and support analysis of the CAP, </a:t>
            </a:r>
            <a:r>
              <a:rPr lang="en-US" sz="1600" dirty="0"/>
              <a:t>for officials, farmers, civil society and researchers</a:t>
            </a:r>
            <a:r>
              <a:rPr lang="en-US" sz="1600" b="1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i="1" u="sng" dirty="0">
                <a:solidFill>
                  <a:schemeClr val="accent1"/>
                </a:solidFill>
              </a:rPr>
              <a:t>How?</a:t>
            </a:r>
          </a:p>
          <a:p>
            <a:pPr lvl="1">
              <a:lnSpc>
                <a:spcPct val="150000"/>
              </a:lnSpc>
            </a:pPr>
            <a:r>
              <a:rPr lang="en-GB" sz="1600" b="1" dirty="0"/>
              <a:t>Agri-food Data Portal</a:t>
            </a:r>
          </a:p>
          <a:p>
            <a:pPr lvl="1">
              <a:lnSpc>
                <a:spcPct val="150000"/>
              </a:lnSpc>
            </a:pPr>
            <a:r>
              <a:rPr lang="en-GB" sz="1600" b="1" dirty="0"/>
              <a:t>Connected to SFC for data reliability and quick update of the information after CAP plans amendments</a:t>
            </a:r>
            <a:endParaRPr lang="en-IE" sz="1600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IE" sz="1600" b="1" i="1" u="sng" dirty="0">
                <a:solidFill>
                  <a:schemeClr val="accent1"/>
                </a:solidFill>
              </a:rPr>
              <a:t>Content: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Interventions from the most recent version of CAP plans (CSPs). Only validated plans.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One entry per intervention</a:t>
            </a:r>
            <a:r>
              <a:rPr lang="en-US" sz="1600" dirty="0"/>
              <a:t>. Interventions are uniquely identified (to the lowest level possible).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Intervention characteristics</a:t>
            </a:r>
            <a:r>
              <a:rPr lang="en-US" sz="1600" dirty="0"/>
              <a:t>.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600" dirty="0"/>
              <a:t> Intervention description in English and Original language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600" dirty="0"/>
              <a:t>Links to specific objectives (SOs), output and result indicators, sectors, etc.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Budget</a:t>
            </a:r>
            <a:r>
              <a:rPr lang="en-US" sz="1600" dirty="0"/>
              <a:t>. Total EU and public expenditure, top-ups and Unit amounts.</a:t>
            </a:r>
            <a:endParaRPr lang="en-IE" sz="1600" dirty="0"/>
          </a:p>
        </p:txBody>
      </p:sp>
      <p:pic>
        <p:nvPicPr>
          <p:cNvPr id="7" name="Picture 6" descr="A magnifying glass with a blue handle&#10;&#10;Description automatically generated">
            <a:extLst>
              <a:ext uri="{FF2B5EF4-FFF2-40B4-BE49-F238E27FC236}">
                <a16:creationId xmlns:a16="http://schemas.microsoft.com/office/drawing/2014/main" id="{FA80D02F-6ED6-4009-0EC0-EAA84B09A4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607" y="-204470"/>
            <a:ext cx="2394626" cy="239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25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How to use it?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2D2409-A120-34D1-F796-2907D3A27549}"/>
              </a:ext>
            </a:extLst>
          </p:cNvPr>
          <p:cNvSpPr txBox="1"/>
          <p:nvPr/>
        </p:nvSpPr>
        <p:spPr>
          <a:xfrm>
            <a:off x="466725" y="1685925"/>
            <a:ext cx="9879874" cy="4548936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IE" sz="2000" b="1" i="1" u="sng" dirty="0">
                <a:solidFill>
                  <a:schemeClr val="accent1"/>
                </a:solidFill>
                <a:latin typeface="+mj-lt"/>
              </a:rPr>
              <a:t>Display and features: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IE" sz="2000" b="1" i="1" u="sng" dirty="0">
              <a:solidFill>
                <a:schemeClr val="accent1"/>
              </a:solidFill>
              <a:latin typeface="+mj-lt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IE" b="1" dirty="0">
                <a:latin typeface="+mj-lt"/>
              </a:rPr>
              <a:t>Filters:  </a:t>
            </a:r>
            <a:r>
              <a:rPr lang="en-IE" dirty="0">
                <a:latin typeface="+mj-lt"/>
              </a:rPr>
              <a:t>Member State, Specific objective, Indicators, etc. (more filters to come: sectors, GAEC, territorial scope)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IE" b="1" dirty="0">
              <a:latin typeface="+mj-lt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+mj-lt"/>
              </a:rPr>
              <a:t>Compact view of results. </a:t>
            </a:r>
            <a:r>
              <a:rPr lang="en-US" dirty="0">
                <a:latin typeface="+mj-lt"/>
              </a:rPr>
              <a:t>List of all interventions filtered by the user. Optional columns to be displayed.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b="1" dirty="0">
              <a:latin typeface="+mj-lt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+mj-lt"/>
              </a:rPr>
              <a:t>Detailed view when selecting a specific intervention. </a:t>
            </a:r>
            <a:r>
              <a:rPr lang="en-US" dirty="0">
                <a:latin typeface="+mj-lt"/>
              </a:rPr>
              <a:t>Detailed information about the design of the selected intervention.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+mj-lt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+mj-lt"/>
              </a:rPr>
              <a:t>Export function. </a:t>
            </a:r>
            <a:r>
              <a:rPr lang="en-US" dirty="0">
                <a:latin typeface="+mj-lt"/>
              </a:rPr>
              <a:t>Possibility of exporting search results (e.g. Excel file)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DED687F-1147-50D5-F4B5-169C75C6EC5E}"/>
              </a:ext>
            </a:extLst>
          </p:cNvPr>
          <p:cNvGrpSpPr/>
          <p:nvPr/>
        </p:nvGrpSpPr>
        <p:grpSpPr>
          <a:xfrm>
            <a:off x="7414926" y="145432"/>
            <a:ext cx="4310349" cy="1540493"/>
            <a:chOff x="4538376" y="229940"/>
            <a:chExt cx="4310349" cy="1540493"/>
          </a:xfrm>
        </p:grpSpPr>
        <p:pic>
          <p:nvPicPr>
            <p:cNvPr id="8" name="Picture 7" descr="A magnifying glass with a blue handle&#10;&#10;Description automatically generated">
              <a:extLst>
                <a:ext uri="{FF2B5EF4-FFF2-40B4-BE49-F238E27FC236}">
                  <a16:creationId xmlns:a16="http://schemas.microsoft.com/office/drawing/2014/main" id="{31F53D51-BA7E-C2BB-C4C3-CC1DE6C6D2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328" b="18340"/>
            <a:stretch/>
          </p:blipFill>
          <p:spPr>
            <a:xfrm>
              <a:off x="4538376" y="229940"/>
              <a:ext cx="2394626" cy="154049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94F5224-C735-5123-753A-73CF99A29285}"/>
                </a:ext>
              </a:extLst>
            </p:cNvPr>
            <p:cNvSpPr txBox="1"/>
            <p:nvPr/>
          </p:nvSpPr>
          <p:spPr>
            <a:xfrm>
              <a:off x="5391944" y="1316593"/>
              <a:ext cx="345678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E" dirty="0">
                  <a:solidFill>
                    <a:srgbClr val="034EA2"/>
                  </a:solidFill>
                </a:rPr>
                <a:t>Catalogue of CAP interventions</a:t>
              </a:r>
              <a:endParaRPr lang="en-GB" dirty="0">
                <a:solidFill>
                  <a:srgbClr val="034EA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89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B34694AF-FA5C-7C05-875C-E26AEB060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6" y="895490"/>
            <a:ext cx="12106618" cy="5962510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2357"/>
          </a:xfrm>
        </p:spPr>
        <p:txBody>
          <a:bodyPr anchor="b">
            <a:normAutofit/>
          </a:bodyPr>
          <a:lstStyle/>
          <a:p>
            <a:r>
              <a:rPr lang="en-IE" dirty="0"/>
              <a:t>What will you see soon?</a:t>
            </a:r>
            <a:endParaRPr lang="en-GB" dirty="0"/>
          </a:p>
        </p:txBody>
      </p:sp>
      <p:pic>
        <p:nvPicPr>
          <p:cNvPr id="9" name="Picture 8" descr="A magnifying glass with a blue handle&#10;&#10;Description automatically generated">
            <a:extLst>
              <a:ext uri="{FF2B5EF4-FFF2-40B4-BE49-F238E27FC236}">
                <a16:creationId xmlns:a16="http://schemas.microsoft.com/office/drawing/2014/main" id="{954E4CD5-2417-8269-9286-4F9DF663CE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774" y="-321203"/>
            <a:ext cx="1703961" cy="170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8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761522-F477-2D5A-0BE7-7C410966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99719"/>
            <a:ext cx="5157787" cy="823912"/>
          </a:xfrm>
        </p:spPr>
        <p:txBody>
          <a:bodyPr anchor="t" anchorCtr="0">
            <a:normAutofit fontScale="92500" lnSpcReduction="10000"/>
          </a:bodyPr>
          <a:lstStyle/>
          <a:p>
            <a:r>
              <a:rPr lang="en-IE" dirty="0"/>
              <a:t>Details at Unit amount level and statistics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A6002-921E-A933-1E10-D5FD82180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922817"/>
            <a:ext cx="5157787" cy="3452324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1800" dirty="0"/>
              <a:t>Precise information on a selected intervention:</a:t>
            </a:r>
          </a:p>
          <a:p>
            <a:pPr lvl="1"/>
            <a:r>
              <a:rPr lang="en-US" sz="1600" dirty="0"/>
              <a:t> Planning by unit amount and by year</a:t>
            </a:r>
          </a:p>
          <a:p>
            <a:pPr lvl="1"/>
            <a:r>
              <a:rPr lang="en-US" sz="1600" dirty="0"/>
              <a:t>Territorial scope</a:t>
            </a:r>
          </a:p>
          <a:p>
            <a:pPr lvl="1"/>
            <a:r>
              <a:rPr lang="en-US" sz="1600" dirty="0"/>
              <a:t>Needs addressed</a:t>
            </a:r>
            <a:r>
              <a:rPr lang="en-IE" sz="1600" dirty="0"/>
              <a:t> </a:t>
            </a:r>
          </a:p>
          <a:p>
            <a:r>
              <a:rPr lang="en-US" sz="1800" dirty="0"/>
              <a:t>Statistics. Tables showing main data on interventions (e.g. number of interventions or budget by country or by type specific objective)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D3F261-3CFF-B685-A193-10FAF0A0D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99719"/>
            <a:ext cx="5183188" cy="823912"/>
          </a:xfrm>
        </p:spPr>
        <p:txBody>
          <a:bodyPr anchor="t" anchorCtr="0"/>
          <a:lstStyle/>
          <a:p>
            <a:r>
              <a:rPr lang="en-IE" dirty="0"/>
              <a:t>Labelling of interventions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8F37C4-17FE-2F81-A508-BF1319E4F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2815"/>
            <a:ext cx="5183188" cy="3097331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Links to JRC’s classification of farm practices - related to environmental objectives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Links to expanded classification with socio-economic categories</a:t>
            </a:r>
            <a:r>
              <a:rPr lang="en-US" dirty="0"/>
              <a:t>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70EDCA7-7A8F-EC43-7CDE-FFE023D23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Next steps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F7942B-ADE2-EC68-7E45-2FA6589DC4BF}"/>
              </a:ext>
            </a:extLst>
          </p:cNvPr>
          <p:cNvGrpSpPr/>
          <p:nvPr/>
        </p:nvGrpSpPr>
        <p:grpSpPr>
          <a:xfrm>
            <a:off x="7414926" y="0"/>
            <a:ext cx="4310349" cy="1540493"/>
            <a:chOff x="4538376" y="229940"/>
            <a:chExt cx="4310349" cy="1540493"/>
          </a:xfrm>
        </p:grpSpPr>
        <p:pic>
          <p:nvPicPr>
            <p:cNvPr id="9" name="Picture 8" descr="A magnifying glass with a blue handle&#10;&#10;Description automatically generated">
              <a:extLst>
                <a:ext uri="{FF2B5EF4-FFF2-40B4-BE49-F238E27FC236}">
                  <a16:creationId xmlns:a16="http://schemas.microsoft.com/office/drawing/2014/main" id="{A89D8967-998F-3D08-92A5-66C12BC4F3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328" b="18340"/>
            <a:stretch/>
          </p:blipFill>
          <p:spPr>
            <a:xfrm>
              <a:off x="4538376" y="229940"/>
              <a:ext cx="2394626" cy="154049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42E8909-517F-9223-8F91-06CB771D51AA}"/>
                </a:ext>
              </a:extLst>
            </p:cNvPr>
            <p:cNvSpPr txBox="1"/>
            <p:nvPr/>
          </p:nvSpPr>
          <p:spPr>
            <a:xfrm>
              <a:off x="5391944" y="1316593"/>
              <a:ext cx="345678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E" dirty="0">
                  <a:solidFill>
                    <a:srgbClr val="034EA2"/>
                  </a:solidFill>
                </a:rPr>
                <a:t>Catalogue of CAP interventions</a:t>
              </a:r>
              <a:endParaRPr lang="en-GB" dirty="0">
                <a:solidFill>
                  <a:srgbClr val="034EA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0031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2020</a:t>
            </a:r>
          </a:p>
          <a:p>
            <a:r>
              <a:rPr lang="en-US" sz="1050" dirty="0"/>
              <a:t>Unless otherwise noted the reuse of this presentation is </a:t>
            </a:r>
            <a:r>
              <a:rPr lang="en-US" sz="1050" dirty="0" err="1"/>
              <a:t>authorised</a:t>
            </a:r>
            <a:r>
              <a:rPr lang="en-US" sz="1050" dirty="0"/>
              <a:t> under the </a:t>
            </a:r>
            <a:r>
              <a:rPr lang="en-US" sz="1050" dirty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right holders.</a:t>
            </a:r>
          </a:p>
          <a:p>
            <a:r>
              <a:rPr lang="en-US" sz="1050" dirty="0"/>
              <a:t>Slide </a:t>
            </a:r>
            <a:r>
              <a:rPr lang="en-US" sz="1050" dirty="0">
                <a:solidFill>
                  <a:schemeClr val="accent6"/>
                </a:solidFill>
              </a:rPr>
              <a:t>xx</a:t>
            </a:r>
            <a:r>
              <a:rPr lang="en-US" sz="1050" dirty="0"/>
              <a:t>: </a:t>
            </a:r>
            <a:r>
              <a:rPr lang="en-US" sz="1050" dirty="0">
                <a:solidFill>
                  <a:schemeClr val="accent6"/>
                </a:solidFill>
              </a:rPr>
              <a:t>element concerned</a:t>
            </a:r>
            <a:r>
              <a:rPr lang="en-US" sz="1050" dirty="0"/>
              <a:t>, source</a:t>
            </a:r>
            <a:r>
              <a:rPr lang="en-US" sz="1050" dirty="0">
                <a:solidFill>
                  <a:schemeClr val="accent6"/>
                </a:solidFill>
              </a:rPr>
              <a:t>: e.g. Fotolia.com</a:t>
            </a:r>
            <a:r>
              <a:rPr lang="en-US" sz="1050" dirty="0"/>
              <a:t>; Slide </a:t>
            </a:r>
            <a:r>
              <a:rPr lang="en-US" sz="1050" dirty="0">
                <a:solidFill>
                  <a:schemeClr val="accent6"/>
                </a:solidFill>
              </a:rPr>
              <a:t>xx</a:t>
            </a:r>
            <a:r>
              <a:rPr lang="en-US" sz="1050" dirty="0"/>
              <a:t>: </a:t>
            </a:r>
            <a:r>
              <a:rPr lang="en-US" sz="1050" dirty="0">
                <a:solidFill>
                  <a:schemeClr val="accent6"/>
                </a:solidFill>
              </a:rPr>
              <a:t>element concerned</a:t>
            </a:r>
            <a:r>
              <a:rPr lang="en-US" sz="1050" dirty="0"/>
              <a:t>, source: </a:t>
            </a:r>
            <a:r>
              <a:rPr lang="en-US" sz="1050" dirty="0">
                <a:solidFill>
                  <a:schemeClr val="accent6"/>
                </a:solidFill>
              </a:rPr>
              <a:t>e.g. iStock.com</a:t>
            </a:r>
            <a:endParaRPr lang="en-GB" sz="105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.potx" id="{4E874F3A-6BB1-4334-AA3C-CB69D53C2FB0}" vid="{CFDAC62F-BBD6-4674-995E-7A3058955A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7B7BFF882854783B2AFEB81A9CCE9" ma:contentTypeVersion="4" ma:contentTypeDescription="Create a new document." ma:contentTypeScope="" ma:versionID="a05fe15a26fa83f9c98f8eaa265fc442">
  <xsd:schema xmlns:xsd="http://www.w3.org/2001/XMLSchema" xmlns:xs="http://www.w3.org/2001/XMLSchema" xmlns:p="http://schemas.microsoft.com/office/2006/metadata/properties" xmlns:ns2="9a9637e9-1c11-4ee9-91b8-f060e3608fb2" xmlns:ns3="4af8c89d-4332-4d32-84a3-abf4120a8008" targetNamespace="http://schemas.microsoft.com/office/2006/metadata/properties" ma:root="true" ma:fieldsID="ee4d2cf6cdcf3d25498fc96d67622924" ns2:_="" ns3:_="">
    <xsd:import namespace="9a9637e9-1c11-4ee9-91b8-f060e3608fb2"/>
    <xsd:import namespace="4af8c89d-4332-4d32-84a3-abf4120a80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637e9-1c11-4ee9-91b8-f060e3608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8c89d-4332-4d32-84a3-abf4120a800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5A7D53-D3AB-41D8-928D-832B69CFE8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05A7A3-0360-4D6A-93FD-88E7C6FFD7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9637e9-1c11-4ee9-91b8-f060e3608fb2"/>
    <ds:schemaRef ds:uri="4af8c89d-4332-4d32-84a3-abf4120a80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D6F130-5DFD-4B2B-BA74-AEC4CB133468}">
  <ds:schemaRefs>
    <ds:schemaRef ds:uri="4af8c89d-4332-4d32-84a3-abf4120a8008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9a9637e9-1c11-4ee9-91b8-f060e3608fb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485</TotalTime>
  <Words>476</Words>
  <Application>Microsoft Office PowerPoint</Application>
  <PresentationFormat>Widescreen</PresentationFormat>
  <Paragraphs>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Catalogue of CAP interventions</vt:lpstr>
      <vt:lpstr>Catalogue of CAP interventions</vt:lpstr>
      <vt:lpstr>How to use it?</vt:lpstr>
      <vt:lpstr>What will you see soon?</vt:lpstr>
      <vt:lpstr>Next steps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Catalogue of CAP interventions</dc:title>
  <dc:creator>SERRANO PADIAL Eduardo (AGRI)</dc:creator>
  <cp:lastModifiedBy>BUSANA Marc (AGRI)</cp:lastModifiedBy>
  <cp:revision>5</cp:revision>
  <dcterms:created xsi:type="dcterms:W3CDTF">2023-07-06T07:09:12Z</dcterms:created>
  <dcterms:modified xsi:type="dcterms:W3CDTF">2023-07-10T07:20:47Z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2023-07-06T07:09:13Z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12d4ef41-0230-44f1-8c5b-e6ef81502454</vt:lpwstr>
  </property>
  <property fmtid="{D5CDD505-2E9C-101B-9397-08002B2CF9AE}" pid="8" name="MSIP_Label_6bd9ddd1-4d20-43f6-abfa-fc3c07406f94_ContentBits">
    <vt:lpwstr>0</vt:lpwstr>
  </property>
  <property fmtid="{D5CDD505-2E9C-101B-9397-08002B2CF9AE}" pid="9" name="ContentTypeId">
    <vt:lpwstr>0x0101007697B7BFF882854783B2AFEB81A9CCE9</vt:lpwstr>
  </property>
</Properties>
</file>